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0" r:id="rId4"/>
    <p:sldId id="271" r:id="rId5"/>
    <p:sldId id="281" r:id="rId6"/>
    <p:sldId id="289" r:id="rId7"/>
    <p:sldId id="298" r:id="rId8"/>
    <p:sldId id="308" r:id="rId9"/>
    <p:sldId id="30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96709"/>
    <a:srgbClr val="B54441"/>
    <a:srgbClr val="FFCC00"/>
    <a:srgbClr val="588824"/>
    <a:srgbClr val="85FF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3C3D7-FFE7-4A0D-BFE9-919DFC84EE9C}" type="datetimeFigureOut">
              <a:rPr lang="en-CA" smtClean="0"/>
              <a:pPr/>
              <a:t>2014-12-03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51233-8E65-436E-B53D-966020D31EFE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670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 contourW="12700">
              <a:extrusionClr>
                <a:srgbClr val="FFCC00"/>
              </a:extrusionClr>
              <a:contourClr>
                <a:srgbClr val="002060"/>
              </a:contourClr>
            </a:sp3d>
          </a:bodyPr>
          <a:lstStyle/>
          <a:p>
            <a:r>
              <a:rPr lang="en-CA" b="1" dirty="0" smtClean="0">
                <a:solidFill>
                  <a:srgbClr val="FFCC00"/>
                </a:solidFill>
                <a:latin typeface="Viner Hand ITC" pitchFamily="66" charset="0"/>
                <a:ea typeface="BatangChe" pitchFamily="49" charset="-127"/>
                <a:cs typeface="Utsaah" pitchFamily="34" charset="0"/>
              </a:rPr>
              <a:t/>
            </a:r>
            <a:br>
              <a:rPr lang="en-CA" b="1" dirty="0" smtClean="0">
                <a:solidFill>
                  <a:srgbClr val="FFCC00"/>
                </a:solidFill>
                <a:latin typeface="Viner Hand ITC" pitchFamily="66" charset="0"/>
                <a:ea typeface="BatangChe" pitchFamily="49" charset="-127"/>
                <a:cs typeface="Utsaah" pitchFamily="34" charset="0"/>
              </a:rPr>
            </a:br>
            <a:r>
              <a:rPr lang="en-CA" b="1" dirty="0" smtClean="0">
                <a:solidFill>
                  <a:srgbClr val="FFCC00"/>
                </a:solidFill>
                <a:latin typeface="Viner Hand ITC" pitchFamily="66" charset="0"/>
                <a:ea typeface="BatangChe" pitchFamily="49" charset="-127"/>
                <a:cs typeface="Utsaah" pitchFamily="34" charset="0"/>
              </a:rPr>
              <a:t>The Line and the Light</a:t>
            </a:r>
            <a:br>
              <a:rPr lang="en-CA" b="1" dirty="0" smtClean="0">
                <a:solidFill>
                  <a:srgbClr val="FFCC00"/>
                </a:solidFill>
                <a:latin typeface="Viner Hand ITC" pitchFamily="66" charset="0"/>
                <a:ea typeface="BatangChe" pitchFamily="49" charset="-127"/>
                <a:cs typeface="Utsaah" pitchFamily="34" charset="0"/>
              </a:rPr>
            </a:br>
            <a:r>
              <a:rPr lang="en-C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iner Hand ITC" pitchFamily="66" charset="0"/>
              </a:rPr>
              <a:t>Photos by Scott King</a:t>
            </a:r>
            <a:br>
              <a:rPr lang="en-C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iner Hand ITC" pitchFamily="66" charset="0"/>
              </a:rPr>
            </a:br>
            <a:r>
              <a:rPr lang="en-CA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Viner Hand ITC" pitchFamily="66" charset="0"/>
              </a:rPr>
              <a:t>Poetry by Becky Norman </a:t>
            </a:r>
            <a:r>
              <a:rPr lang="en-CA" dirty="0" smtClean="0">
                <a:solidFill>
                  <a:srgbClr val="0070C0"/>
                </a:solidFill>
                <a:latin typeface="Viner Hand ITC" pitchFamily="66" charset="0"/>
              </a:rPr>
              <a:t/>
            </a:r>
            <a:br>
              <a:rPr lang="en-CA" dirty="0" smtClean="0">
                <a:solidFill>
                  <a:srgbClr val="0070C0"/>
                </a:solidFill>
                <a:latin typeface="Viner Hand ITC" pitchFamily="66" charset="0"/>
              </a:rPr>
            </a:br>
            <a:endParaRPr lang="en-CA" b="1" dirty="0">
              <a:solidFill>
                <a:srgbClr val="FFCC00"/>
              </a:solidFill>
              <a:latin typeface="Viner Hand ITC" pitchFamily="66" charset="0"/>
              <a:ea typeface="BatangChe" pitchFamily="49" charset="-127"/>
              <a:cs typeface="Utsaah" pitchFamily="34" charset="0"/>
            </a:endParaRPr>
          </a:p>
        </p:txBody>
      </p:sp>
      <p:pic>
        <p:nvPicPr>
          <p:cNvPr id="5" name="Content Placeholder 4" descr="sunset-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988840"/>
            <a:ext cx="6022760" cy="45170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91654"/>
          </a:xfrm>
        </p:spPr>
        <p:txBody>
          <a:bodyPr/>
          <a:lstStyle/>
          <a:p>
            <a:r>
              <a:rPr lang="en-CA" dirty="0" smtClean="0"/>
              <a:t>Surface Tension</a:t>
            </a:r>
            <a:endParaRPr lang="en-CA" dirty="0"/>
          </a:p>
        </p:txBody>
      </p:sp>
      <p:pic>
        <p:nvPicPr>
          <p:cNvPr id="5" name="Content Placeholder 4" descr="bw-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752356"/>
            <a:ext cx="5111750" cy="489450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4704"/>
            <a:ext cx="3008313" cy="5361459"/>
          </a:xfrm>
        </p:spPr>
        <p:txBody>
          <a:bodyPr/>
          <a:lstStyle/>
          <a:p>
            <a:r>
              <a:rPr lang="en-CA" dirty="0" smtClean="0"/>
              <a:t>The strength it takes for water</a:t>
            </a:r>
          </a:p>
          <a:p>
            <a:r>
              <a:rPr lang="en-CA" dirty="0" smtClean="0"/>
              <a:t>To cling to leaf is magnificent.</a:t>
            </a:r>
          </a:p>
          <a:p>
            <a:r>
              <a:rPr lang="en-CA" dirty="0" smtClean="0"/>
              <a:t>One fingertip, pressed to the surface – </a:t>
            </a:r>
          </a:p>
          <a:p>
            <a:r>
              <a:rPr lang="en-CA" dirty="0" smtClean="0"/>
              <a:t>One casual brush of a hand as it </a:t>
            </a:r>
          </a:p>
          <a:p>
            <a:r>
              <a:rPr lang="en-CA" dirty="0" smtClean="0"/>
              <a:t>Sweeps the branch aside – </a:t>
            </a:r>
          </a:p>
          <a:p>
            <a:r>
              <a:rPr lang="en-CA" dirty="0" smtClean="0"/>
              <a:t>And all is shattered.</a:t>
            </a:r>
          </a:p>
          <a:p>
            <a:endParaRPr lang="en-CA" dirty="0" smtClean="0"/>
          </a:p>
          <a:p>
            <a:r>
              <a:rPr lang="en-CA" dirty="0" smtClean="0"/>
              <a:t>Droplets scatter across</a:t>
            </a:r>
          </a:p>
          <a:p>
            <a:r>
              <a:rPr lang="en-CA" dirty="0" smtClean="0"/>
              <a:t>Rain-soaked grass or </a:t>
            </a:r>
          </a:p>
          <a:p>
            <a:r>
              <a:rPr lang="en-CA" dirty="0" smtClean="0"/>
              <a:t>Douse hunch-shouldered heads,</a:t>
            </a:r>
          </a:p>
          <a:p>
            <a:r>
              <a:rPr lang="en-CA" dirty="0" smtClean="0"/>
              <a:t>Exclaiming in surprise at the cold</a:t>
            </a:r>
          </a:p>
          <a:p>
            <a:r>
              <a:rPr lang="en-CA" dirty="0" smtClean="0"/>
              <a:t>And the wet.</a:t>
            </a:r>
          </a:p>
          <a:p>
            <a:endParaRPr lang="en-CA" dirty="0" smtClean="0"/>
          </a:p>
          <a:p>
            <a:r>
              <a:rPr lang="en-CA" dirty="0" smtClean="0"/>
              <a:t>Those that remain, reform.</a:t>
            </a:r>
          </a:p>
          <a:p>
            <a:r>
              <a:rPr lang="en-CA" dirty="0" smtClean="0"/>
              <a:t>Gather up and become globules again.</a:t>
            </a:r>
          </a:p>
          <a:p>
            <a:r>
              <a:rPr lang="en-CA" dirty="0" smtClean="0"/>
              <a:t>Hold on, for all they’re worth.</a:t>
            </a:r>
          </a:p>
          <a:p>
            <a:r>
              <a:rPr lang="en-CA" dirty="0" smtClean="0"/>
              <a:t>Until the next disturbance.</a:t>
            </a:r>
          </a:p>
          <a:p>
            <a:r>
              <a:rPr lang="en-CA" dirty="0" smtClean="0"/>
              <a:t>Or until the sun is high.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91654"/>
          </a:xfrm>
        </p:spPr>
        <p:txBody>
          <a:bodyPr/>
          <a:lstStyle/>
          <a:p>
            <a:r>
              <a:rPr lang="en-CA" dirty="0" smtClean="0"/>
              <a:t>Jug</a:t>
            </a:r>
            <a:endParaRPr lang="en-CA" dirty="0"/>
          </a:p>
        </p:txBody>
      </p:sp>
      <p:pic>
        <p:nvPicPr>
          <p:cNvPr id="5" name="Content Placeholder 4" descr="contrastjugto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548680"/>
            <a:ext cx="4389835" cy="58531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08720"/>
            <a:ext cx="3322712" cy="5688632"/>
          </a:xfrm>
        </p:spPr>
        <p:txBody>
          <a:bodyPr>
            <a:normAutofit fontScale="92500" lnSpcReduction="20000"/>
          </a:bodyPr>
          <a:lstStyle/>
          <a:p>
            <a:r>
              <a:rPr lang="en-CA" sz="1200" dirty="0" smtClean="0"/>
              <a:t>We’d pile into a car and go driving – </a:t>
            </a:r>
          </a:p>
          <a:p>
            <a:r>
              <a:rPr lang="en-CA" sz="1200" dirty="0" smtClean="0"/>
              <a:t>Hunting for treasures</a:t>
            </a:r>
          </a:p>
          <a:p>
            <a:r>
              <a:rPr lang="en-CA" sz="1200" dirty="0" smtClean="0"/>
              <a:t>At auction houses, antique stores,</a:t>
            </a:r>
          </a:p>
          <a:p>
            <a:r>
              <a:rPr lang="en-CA" sz="1200" dirty="0" smtClean="0"/>
              <a:t>Country markets.</a:t>
            </a:r>
          </a:p>
          <a:p>
            <a:endParaRPr lang="en-CA" sz="1200" dirty="0" smtClean="0"/>
          </a:p>
          <a:p>
            <a:r>
              <a:rPr lang="en-CA" sz="1200" dirty="0" smtClean="0"/>
              <a:t>Each of us searching for memories</a:t>
            </a:r>
          </a:p>
          <a:p>
            <a:r>
              <a:rPr lang="en-CA" sz="1200" dirty="0" smtClean="0"/>
              <a:t>Of what our childhoods were:</a:t>
            </a:r>
          </a:p>
          <a:p>
            <a:r>
              <a:rPr lang="en-CA" sz="1200" dirty="0" smtClean="0"/>
              <a:t>Simple days; unspoken and</a:t>
            </a:r>
          </a:p>
          <a:p>
            <a:r>
              <a:rPr lang="en-CA" sz="1200" dirty="0" smtClean="0"/>
              <a:t>Profound family love;</a:t>
            </a:r>
          </a:p>
          <a:p>
            <a:endParaRPr lang="en-CA" sz="1200" dirty="0" smtClean="0"/>
          </a:p>
          <a:p>
            <a:r>
              <a:rPr lang="en-CA" sz="1200" dirty="0" smtClean="0"/>
              <a:t>Unending summer play when, </a:t>
            </a:r>
          </a:p>
          <a:p>
            <a:r>
              <a:rPr lang="en-CA" sz="1200" dirty="0" smtClean="0"/>
              <a:t>Hot and sweaty,</a:t>
            </a:r>
          </a:p>
          <a:p>
            <a:r>
              <a:rPr lang="en-CA" sz="1200" dirty="0" smtClean="0"/>
              <a:t>We’d tear across the lawn with</a:t>
            </a:r>
          </a:p>
          <a:p>
            <a:r>
              <a:rPr lang="en-CA" sz="1200" dirty="0" smtClean="0"/>
              <a:t>Croquet mallet or golf club in hand.</a:t>
            </a:r>
          </a:p>
          <a:p>
            <a:endParaRPr lang="en-CA" sz="1200" dirty="0" smtClean="0"/>
          </a:p>
          <a:p>
            <a:r>
              <a:rPr lang="en-CA" sz="1200" dirty="0" smtClean="0"/>
              <a:t>We’d sit on coarse concrete steps</a:t>
            </a:r>
          </a:p>
          <a:p>
            <a:r>
              <a:rPr lang="en-CA" sz="1200" dirty="0" smtClean="0"/>
              <a:t>And drink lemonade.</a:t>
            </a:r>
          </a:p>
          <a:p>
            <a:r>
              <a:rPr lang="en-CA" sz="1200" dirty="0" smtClean="0"/>
              <a:t>Or pile into canvas hammocks</a:t>
            </a:r>
          </a:p>
          <a:p>
            <a:r>
              <a:rPr lang="en-CA" sz="1200" dirty="0" smtClean="0"/>
              <a:t>To press our faces into watermelon.</a:t>
            </a:r>
          </a:p>
          <a:p>
            <a:endParaRPr lang="en-CA" sz="1200" dirty="0" smtClean="0"/>
          </a:p>
          <a:p>
            <a:r>
              <a:rPr lang="en-CA" sz="1200" dirty="0" smtClean="0"/>
              <a:t>Textures of metal, stone and wood </a:t>
            </a:r>
          </a:p>
          <a:p>
            <a:r>
              <a:rPr lang="en-CA" sz="1200" dirty="0" smtClean="0"/>
              <a:t>Under our fingertips.</a:t>
            </a:r>
          </a:p>
          <a:p>
            <a:r>
              <a:rPr lang="en-CA" sz="1200" dirty="0" smtClean="0"/>
              <a:t>Not plastic.</a:t>
            </a:r>
          </a:p>
          <a:p>
            <a:r>
              <a:rPr lang="en-CA" sz="1200" dirty="0" smtClean="0"/>
              <a:t>We search for the natural in our middle age.</a:t>
            </a:r>
          </a:p>
          <a:p>
            <a:endParaRPr lang="en-CA" sz="1200" dirty="0" smtClean="0"/>
          </a:p>
          <a:p>
            <a:r>
              <a:rPr lang="en-CA" sz="1200" dirty="0" smtClean="0"/>
              <a:t>And amongst those souvenirs (reminders)</a:t>
            </a:r>
          </a:p>
          <a:p>
            <a:r>
              <a:rPr lang="en-CA" sz="1200" dirty="0" smtClean="0"/>
              <a:t>There’d be the odd piece – </a:t>
            </a:r>
          </a:p>
          <a:p>
            <a:r>
              <a:rPr lang="en-CA" sz="1200" dirty="0" smtClean="0"/>
              <a:t>So ugly it was beautiful, </a:t>
            </a:r>
          </a:p>
          <a:p>
            <a:r>
              <a:rPr lang="en-CA" sz="1200" dirty="0" smtClean="0"/>
              <a:t>So out-of-date it was memorable.</a:t>
            </a:r>
          </a:p>
          <a:p>
            <a:endParaRPr lang="en-CA" sz="1200" dirty="0" smtClean="0"/>
          </a:p>
          <a:p>
            <a:r>
              <a:rPr lang="en-CA" sz="1200" dirty="0" smtClean="0"/>
              <a:t>Sad irons and Christmas candles and broken jugs,</a:t>
            </a:r>
          </a:p>
          <a:p>
            <a:r>
              <a:rPr lang="en-CA" sz="1200" dirty="0" smtClean="0"/>
              <a:t>To tease each other, to joke about...</a:t>
            </a:r>
          </a:p>
          <a:p>
            <a:r>
              <a:rPr lang="en-CA" sz="1200" dirty="0" smtClean="0"/>
              <a:t>To create more memories.</a:t>
            </a:r>
          </a:p>
          <a:p>
            <a:endParaRPr lang="en-CA" sz="1200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5FF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91654"/>
          </a:xfrm>
        </p:spPr>
        <p:txBody>
          <a:bodyPr/>
          <a:lstStyle/>
          <a:p>
            <a:r>
              <a:rPr lang="en-CA" dirty="0" smtClean="0"/>
              <a:t>Precision</a:t>
            </a:r>
            <a:endParaRPr lang="en-CA" dirty="0"/>
          </a:p>
        </p:txBody>
      </p:sp>
      <p:pic>
        <p:nvPicPr>
          <p:cNvPr id="5" name="Content Placeholder 4" descr="dadb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5287" y="273050"/>
            <a:ext cx="4631276" cy="58531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0728"/>
            <a:ext cx="3008313" cy="5145435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Another art form, this:</a:t>
            </a:r>
          </a:p>
          <a:p>
            <a:r>
              <a:rPr lang="en-CA" dirty="0" smtClean="0"/>
              <a:t>Sourcing suitable ingredients,</a:t>
            </a:r>
          </a:p>
          <a:p>
            <a:r>
              <a:rPr lang="en-CA" dirty="0" smtClean="0"/>
              <a:t>Blending them correctly,</a:t>
            </a:r>
          </a:p>
          <a:p>
            <a:r>
              <a:rPr lang="en-CA" dirty="0" smtClean="0"/>
              <a:t>Mixing the right amount of time.</a:t>
            </a:r>
          </a:p>
          <a:p>
            <a:endParaRPr lang="en-CA" dirty="0" smtClean="0"/>
          </a:p>
          <a:p>
            <a:r>
              <a:rPr lang="en-CA" dirty="0" smtClean="0"/>
              <a:t>Then that small window of opportunity to pour.</a:t>
            </a:r>
          </a:p>
          <a:p>
            <a:endParaRPr lang="en-CA" dirty="0" smtClean="0"/>
          </a:p>
          <a:p>
            <a:r>
              <a:rPr lang="en-CA" dirty="0" smtClean="0"/>
              <a:t>Two brothers at the mixer,</a:t>
            </a:r>
          </a:p>
          <a:p>
            <a:r>
              <a:rPr lang="en-CA" dirty="0" smtClean="0"/>
              <a:t>Shovelling sand, coarse gravel,</a:t>
            </a:r>
          </a:p>
          <a:p>
            <a:r>
              <a:rPr lang="en-CA" dirty="0" smtClean="0"/>
              <a:t>Adding cement and water from the hose.</a:t>
            </a:r>
          </a:p>
          <a:p>
            <a:r>
              <a:rPr lang="en-CA" dirty="0" smtClean="0"/>
              <a:t>You had to know what you were doing.</a:t>
            </a:r>
          </a:p>
          <a:p>
            <a:endParaRPr lang="en-CA" dirty="0" smtClean="0"/>
          </a:p>
          <a:p>
            <a:r>
              <a:rPr lang="en-CA" dirty="0" smtClean="0"/>
              <a:t>And “the old man” ready for the wheelbarrow,</a:t>
            </a:r>
          </a:p>
          <a:p>
            <a:r>
              <a:rPr lang="en-CA" dirty="0" smtClean="0"/>
              <a:t>His screed board nearby</a:t>
            </a:r>
          </a:p>
          <a:p>
            <a:r>
              <a:rPr lang="en-CA" dirty="0" smtClean="0"/>
              <a:t>And float in hand.</a:t>
            </a:r>
          </a:p>
          <a:p>
            <a:endParaRPr lang="en-CA" dirty="0" smtClean="0"/>
          </a:p>
          <a:p>
            <a:r>
              <a:rPr lang="en-CA" dirty="0" smtClean="0"/>
              <a:t>Not too much at once,</a:t>
            </a:r>
          </a:p>
          <a:p>
            <a:r>
              <a:rPr lang="en-CA" dirty="0" smtClean="0"/>
              <a:t>Not too much of a delay between loads.</a:t>
            </a:r>
          </a:p>
          <a:p>
            <a:r>
              <a:rPr lang="en-CA" dirty="0" smtClean="0"/>
              <a:t>Then working, working, working.</a:t>
            </a:r>
          </a:p>
          <a:p>
            <a:r>
              <a:rPr lang="en-CA" dirty="0" smtClean="0"/>
              <a:t>Smooth the surface, tip the edge of the tool.</a:t>
            </a:r>
          </a:p>
          <a:p>
            <a:endParaRPr lang="en-CA" dirty="0" smtClean="0"/>
          </a:p>
          <a:p>
            <a:r>
              <a:rPr lang="en-CA" dirty="0" smtClean="0"/>
              <a:t>When it was hardened, finished,</a:t>
            </a:r>
          </a:p>
          <a:p>
            <a:r>
              <a:rPr lang="en-CA" dirty="0" smtClean="0"/>
              <a:t>Others would walk on it,</a:t>
            </a:r>
          </a:p>
          <a:p>
            <a:r>
              <a:rPr lang="en-CA" dirty="0" smtClean="0"/>
              <a:t>Not realizing the teamwork it took</a:t>
            </a:r>
          </a:p>
          <a:p>
            <a:r>
              <a:rPr lang="en-CA" dirty="0" smtClean="0"/>
              <a:t>Or the precision beneath their steps.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Speared by Sun</a:t>
            </a:r>
            <a:endParaRPr lang="en-CA" dirty="0"/>
          </a:p>
        </p:txBody>
      </p:sp>
      <p:pic>
        <p:nvPicPr>
          <p:cNvPr id="5" name="Content Placeholder 4" descr="IMG_132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282700"/>
            <a:ext cx="5111750" cy="383381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CA" sz="1100" dirty="0" smtClean="0"/>
              <a:t>It’s getting on to fall</a:t>
            </a:r>
          </a:p>
          <a:p>
            <a:r>
              <a:rPr lang="en-CA" sz="1100" dirty="0" smtClean="0"/>
              <a:t>And you can feel the earth is weary.</a:t>
            </a:r>
          </a:p>
          <a:p>
            <a:r>
              <a:rPr lang="en-CA" sz="1100" dirty="0" smtClean="0"/>
              <a:t>Enough, already – with the growing</a:t>
            </a:r>
          </a:p>
          <a:p>
            <a:r>
              <a:rPr lang="en-CA" sz="1100" dirty="0" smtClean="0"/>
              <a:t>And the greening and the looking after young.</a:t>
            </a:r>
          </a:p>
          <a:p>
            <a:endParaRPr lang="en-CA" sz="1100" dirty="0" smtClean="0"/>
          </a:p>
          <a:p>
            <a:r>
              <a:rPr lang="en-CA" sz="1100" dirty="0" smtClean="0"/>
              <a:t>It’s time to turn toward winter,</a:t>
            </a:r>
          </a:p>
          <a:p>
            <a:r>
              <a:rPr lang="en-CA" sz="1100" dirty="0" smtClean="0"/>
              <a:t>When the wind roars cold and eerie.</a:t>
            </a:r>
          </a:p>
          <a:p>
            <a:r>
              <a:rPr lang="en-CA" sz="1100" dirty="0" smtClean="0"/>
              <a:t>And so living things draw into themselves,</a:t>
            </a:r>
          </a:p>
          <a:p>
            <a:r>
              <a:rPr lang="en-CA" sz="1100" dirty="0" smtClean="0"/>
              <a:t>Leaves let loose from whence they hung.</a:t>
            </a:r>
          </a:p>
          <a:p>
            <a:endParaRPr lang="en-CA" sz="1100" dirty="0" smtClean="0"/>
          </a:p>
          <a:p>
            <a:r>
              <a:rPr lang="en-CA" sz="1100" dirty="0" smtClean="0"/>
              <a:t>The days begin to shrink, the dimming of the light</a:t>
            </a:r>
          </a:p>
          <a:p>
            <a:r>
              <a:rPr lang="en-CA" sz="1100" dirty="0" smtClean="0"/>
              <a:t>Begins to leave us ponderous and dreary,</a:t>
            </a:r>
          </a:p>
          <a:p>
            <a:r>
              <a:rPr lang="en-CA" sz="1100" dirty="0" smtClean="0"/>
              <a:t>The harvest reaps enough to get us through – </a:t>
            </a:r>
          </a:p>
          <a:p>
            <a:r>
              <a:rPr lang="en-CA" sz="1100" dirty="0" smtClean="0"/>
              <a:t>The apple cider rolls with tartness on the tongue.</a:t>
            </a:r>
          </a:p>
          <a:p>
            <a:endParaRPr lang="en-CA" sz="1100" dirty="0" smtClean="0"/>
          </a:p>
          <a:p>
            <a:r>
              <a:rPr lang="en-CA" sz="1100" dirty="0" smtClean="0"/>
              <a:t>It seems as though it all is fading,</a:t>
            </a:r>
          </a:p>
          <a:p>
            <a:r>
              <a:rPr lang="en-CA" sz="1100" dirty="0" smtClean="0"/>
              <a:t>But hold, for that one final, glorious query,</a:t>
            </a:r>
          </a:p>
          <a:p>
            <a:r>
              <a:rPr lang="en-CA" sz="1100" dirty="0" smtClean="0"/>
              <a:t>When summer’s light breaks through  in splendor</a:t>
            </a:r>
          </a:p>
          <a:p>
            <a:r>
              <a:rPr lang="en-CA" sz="1100" dirty="0" smtClean="0"/>
              <a:t>And those final leaves are speared by sun.</a:t>
            </a:r>
          </a:p>
          <a:p>
            <a:endParaRPr lang="en-CA" sz="1100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/>
          <a:lstStyle/>
          <a:p>
            <a:r>
              <a:rPr lang="en-CA" dirty="0" smtClean="0"/>
              <a:t>Creeping</a:t>
            </a:r>
            <a:endParaRPr lang="en-CA" dirty="0"/>
          </a:p>
        </p:txBody>
      </p:sp>
      <p:pic>
        <p:nvPicPr>
          <p:cNvPr id="5" name="Content Placeholder 4" descr="IMG_18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282700"/>
            <a:ext cx="5111750" cy="383381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CA" dirty="0" smtClean="0"/>
              <a:t>Strange how you can stand</a:t>
            </a:r>
          </a:p>
          <a:p>
            <a:r>
              <a:rPr lang="en-CA" dirty="0" smtClean="0"/>
              <a:t>In sunlight, high atop some</a:t>
            </a:r>
          </a:p>
          <a:p>
            <a:r>
              <a:rPr lang="en-CA" dirty="0" smtClean="0"/>
              <a:t>Rocky knoll</a:t>
            </a:r>
          </a:p>
          <a:p>
            <a:endParaRPr lang="en-CA" dirty="0" smtClean="0"/>
          </a:p>
          <a:p>
            <a:r>
              <a:rPr lang="en-CA" dirty="0" smtClean="0"/>
              <a:t>And watch the mist</a:t>
            </a:r>
          </a:p>
          <a:p>
            <a:r>
              <a:rPr lang="en-CA" dirty="0" smtClean="0"/>
              <a:t>Come creeping,</a:t>
            </a:r>
          </a:p>
          <a:p>
            <a:r>
              <a:rPr lang="en-CA" dirty="0" smtClean="0"/>
              <a:t>Knowing all the while</a:t>
            </a:r>
          </a:p>
          <a:p>
            <a:endParaRPr lang="en-CA" dirty="0" smtClean="0"/>
          </a:p>
          <a:p>
            <a:r>
              <a:rPr lang="en-CA" dirty="0" smtClean="0"/>
              <a:t>That if you were down there – </a:t>
            </a:r>
          </a:p>
          <a:p>
            <a:r>
              <a:rPr lang="en-CA" dirty="0" smtClean="0"/>
              <a:t>In it – </a:t>
            </a:r>
          </a:p>
          <a:p>
            <a:r>
              <a:rPr lang="en-CA" dirty="0" smtClean="0"/>
              <a:t>You would feel hemmed in,</a:t>
            </a:r>
          </a:p>
          <a:p>
            <a:endParaRPr lang="en-CA" dirty="0" smtClean="0"/>
          </a:p>
          <a:p>
            <a:r>
              <a:rPr lang="en-CA" dirty="0" smtClean="0"/>
              <a:t>Invaded, helpless,</a:t>
            </a:r>
          </a:p>
          <a:p>
            <a:r>
              <a:rPr lang="en-CA" dirty="0" smtClean="0"/>
              <a:t>Claustrophobic.</a:t>
            </a:r>
          </a:p>
          <a:p>
            <a:r>
              <a:rPr lang="en-CA" dirty="0" smtClean="0"/>
              <a:t>Strange how perspective</a:t>
            </a:r>
          </a:p>
          <a:p>
            <a:endParaRPr lang="en-CA" dirty="0" smtClean="0"/>
          </a:p>
          <a:p>
            <a:r>
              <a:rPr lang="en-CA" dirty="0" smtClean="0"/>
              <a:t>Can change things.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44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95710"/>
          </a:xfrm>
        </p:spPr>
        <p:txBody>
          <a:bodyPr/>
          <a:lstStyle/>
          <a:p>
            <a:r>
              <a:rPr lang="en-CA" dirty="0" smtClean="0"/>
              <a:t>Crumpled</a:t>
            </a:r>
            <a:endParaRPr lang="en-CA" dirty="0"/>
          </a:p>
        </p:txBody>
      </p:sp>
      <p:pic>
        <p:nvPicPr>
          <p:cNvPr id="5" name="Content Placeholder 4" descr="IMG_36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282700"/>
            <a:ext cx="5111750" cy="38338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sz="1200" dirty="0" smtClean="0"/>
              <a:t>Things used to be smooth.</a:t>
            </a:r>
          </a:p>
          <a:p>
            <a:r>
              <a:rPr lang="en-CA" sz="1200" dirty="0" smtClean="0"/>
              <a:t>Everyone starts out with a blank canvas,</a:t>
            </a:r>
          </a:p>
          <a:p>
            <a:r>
              <a:rPr lang="en-CA" sz="1200" dirty="0" smtClean="0"/>
              <a:t>One flat, long line of potential.</a:t>
            </a:r>
          </a:p>
          <a:p>
            <a:r>
              <a:rPr lang="en-CA" sz="1200" dirty="0" smtClean="0"/>
              <a:t>Then the clock starts ticking.</a:t>
            </a:r>
          </a:p>
          <a:p>
            <a:endParaRPr lang="en-CA" sz="1200" dirty="0" smtClean="0"/>
          </a:p>
          <a:p>
            <a:r>
              <a:rPr lang="en-CA" sz="1200" dirty="0" smtClean="0"/>
              <a:t>Things happen.</a:t>
            </a:r>
          </a:p>
          <a:p>
            <a:r>
              <a:rPr lang="en-CA" sz="1200" dirty="0" smtClean="0"/>
              <a:t>Hands might grip a little too harshly,</a:t>
            </a:r>
          </a:p>
          <a:p>
            <a:r>
              <a:rPr lang="en-CA" sz="1200" dirty="0" smtClean="0"/>
              <a:t>You get exposed to the elements,</a:t>
            </a:r>
          </a:p>
          <a:p>
            <a:r>
              <a:rPr lang="en-CA" sz="1200" dirty="0" smtClean="0"/>
              <a:t>You might even get torn.</a:t>
            </a:r>
          </a:p>
          <a:p>
            <a:endParaRPr lang="en-CA" sz="1200" dirty="0" smtClean="0"/>
          </a:p>
          <a:p>
            <a:r>
              <a:rPr lang="en-CA" sz="1200" dirty="0" smtClean="0"/>
              <a:t>Things get roughed up.</a:t>
            </a:r>
          </a:p>
          <a:p>
            <a:r>
              <a:rPr lang="en-CA" sz="1200" dirty="0" smtClean="0"/>
              <a:t>You curl away from what hurts</a:t>
            </a:r>
          </a:p>
          <a:p>
            <a:r>
              <a:rPr lang="en-CA" sz="1200" dirty="0" smtClean="0"/>
              <a:t>Or deaden yourself to the pain,</a:t>
            </a:r>
          </a:p>
          <a:p>
            <a:r>
              <a:rPr lang="en-CA" sz="1200" dirty="0" smtClean="0"/>
              <a:t>Grow a thicker skin.</a:t>
            </a:r>
          </a:p>
          <a:p>
            <a:endParaRPr lang="en-CA" sz="1200" dirty="0" smtClean="0"/>
          </a:p>
          <a:p>
            <a:r>
              <a:rPr lang="en-CA" sz="1200" dirty="0" smtClean="0"/>
              <a:t>But things turn out okay.</a:t>
            </a:r>
          </a:p>
          <a:p>
            <a:r>
              <a:rPr lang="en-CA" sz="1200" dirty="0" smtClean="0"/>
              <a:t>All those scars and wrinkles,</a:t>
            </a:r>
          </a:p>
          <a:p>
            <a:r>
              <a:rPr lang="en-CA" sz="1200" dirty="0" smtClean="0"/>
              <a:t>All those ways experience molds you,</a:t>
            </a:r>
          </a:p>
          <a:p>
            <a:r>
              <a:rPr lang="en-CA" sz="1200" dirty="0" smtClean="0"/>
              <a:t>They make you beautiful.</a:t>
            </a:r>
          </a:p>
          <a:p>
            <a:endParaRPr lang="en-CA" sz="1200" dirty="0" smtClean="0"/>
          </a:p>
          <a:p>
            <a:r>
              <a:rPr lang="en-CA" sz="1200" dirty="0" smtClean="0"/>
              <a:t>You can’t catch the light </a:t>
            </a:r>
          </a:p>
          <a:p>
            <a:r>
              <a:rPr lang="en-CA" sz="1200" dirty="0" smtClean="0"/>
              <a:t>Unless you’re crumpled.</a:t>
            </a:r>
            <a:endParaRPr lang="en-CA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3662"/>
          </a:xfrm>
        </p:spPr>
        <p:txBody>
          <a:bodyPr/>
          <a:lstStyle/>
          <a:p>
            <a:r>
              <a:rPr lang="en-CA" dirty="0" smtClean="0"/>
              <a:t>Rocker</a:t>
            </a:r>
            <a:endParaRPr lang="en-CA" dirty="0"/>
          </a:p>
        </p:txBody>
      </p:sp>
      <p:pic>
        <p:nvPicPr>
          <p:cNvPr id="5" name="Content Placeholder 4" descr="rock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95739" y="273050"/>
            <a:ext cx="3870371" cy="58531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3106688" cy="5073427"/>
          </a:xfrm>
        </p:spPr>
        <p:txBody>
          <a:bodyPr/>
          <a:lstStyle/>
          <a:p>
            <a:r>
              <a:rPr lang="en-CA" sz="1200" dirty="0" smtClean="0"/>
              <a:t>Women understand the importance of chairs.</a:t>
            </a:r>
          </a:p>
          <a:p>
            <a:r>
              <a:rPr lang="en-CA" sz="1200" dirty="0" smtClean="0"/>
              <a:t>Without them, laps are lacking,</a:t>
            </a:r>
          </a:p>
          <a:p>
            <a:r>
              <a:rPr lang="en-CA" sz="1200" dirty="0" smtClean="0"/>
              <a:t>And the soothing seesaw motion</a:t>
            </a:r>
          </a:p>
          <a:p>
            <a:r>
              <a:rPr lang="en-CA" sz="1200" dirty="0" smtClean="0"/>
              <a:t>To lull sleepy heads into their dreams.</a:t>
            </a:r>
          </a:p>
          <a:p>
            <a:endParaRPr lang="en-CA" sz="1200" dirty="0" smtClean="0"/>
          </a:p>
          <a:p>
            <a:r>
              <a:rPr lang="en-CA" sz="1200" dirty="0" smtClean="0"/>
              <a:t>Grandmothers feed bottles,</a:t>
            </a:r>
          </a:p>
          <a:p>
            <a:r>
              <a:rPr lang="en-CA" sz="1200" dirty="0" smtClean="0"/>
              <a:t>Sisters tell stories, and </a:t>
            </a:r>
          </a:p>
          <a:p>
            <a:r>
              <a:rPr lang="en-CA" sz="1200" dirty="0" smtClean="0"/>
              <a:t>Aunts share ice cream while</a:t>
            </a:r>
          </a:p>
          <a:p>
            <a:r>
              <a:rPr lang="en-CA" sz="1200" dirty="0" smtClean="0"/>
              <a:t>Baby-fat cheeks get coated in chocolate.</a:t>
            </a:r>
          </a:p>
          <a:p>
            <a:endParaRPr lang="en-CA" sz="1200" dirty="0" smtClean="0"/>
          </a:p>
          <a:p>
            <a:r>
              <a:rPr lang="en-CA" sz="1200" dirty="0" smtClean="0"/>
              <a:t>Too wide a rung and heads might get stuck,</a:t>
            </a:r>
          </a:p>
          <a:p>
            <a:r>
              <a:rPr lang="en-CA" sz="1200" dirty="0" smtClean="0"/>
              <a:t>But if it’s built well, children will clamber</a:t>
            </a:r>
          </a:p>
          <a:p>
            <a:r>
              <a:rPr lang="en-CA" sz="1200" dirty="0" smtClean="0"/>
              <a:t>Onto seats, backs and arms like monkeys</a:t>
            </a:r>
          </a:p>
          <a:p>
            <a:r>
              <a:rPr lang="en-CA" sz="1200" dirty="0" smtClean="0"/>
              <a:t>Returning to their favorite trees.</a:t>
            </a:r>
          </a:p>
          <a:p>
            <a:endParaRPr lang="en-CA" sz="1200" dirty="0" smtClean="0"/>
          </a:p>
          <a:p>
            <a:r>
              <a:rPr lang="en-CA" sz="1200" dirty="0" smtClean="0"/>
              <a:t>Women understand the hearts of the home:</a:t>
            </a:r>
          </a:p>
          <a:p>
            <a:r>
              <a:rPr lang="en-CA" sz="1200" dirty="0" smtClean="0"/>
              <a:t>A kitchen, pulsating laughter and warmth</a:t>
            </a:r>
          </a:p>
          <a:p>
            <a:r>
              <a:rPr lang="en-CA" sz="1200" dirty="0" smtClean="0"/>
              <a:t>And provender for body and soul;</a:t>
            </a:r>
          </a:p>
          <a:p>
            <a:r>
              <a:rPr lang="en-CA" sz="1200" dirty="0" smtClean="0"/>
              <a:t>And the organic rhythm of the rocking chair.</a:t>
            </a:r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79686"/>
          </a:xfrm>
        </p:spPr>
        <p:txBody>
          <a:bodyPr/>
          <a:lstStyle/>
          <a:p>
            <a:r>
              <a:rPr lang="en-CA" dirty="0" smtClean="0"/>
              <a:t>Roots</a:t>
            </a:r>
            <a:br>
              <a:rPr lang="en-CA" dirty="0" smtClean="0"/>
            </a:br>
            <a:r>
              <a:rPr lang="en-CA" sz="1400" i="1" dirty="0" smtClean="0"/>
              <a:t>(for Maggie)</a:t>
            </a:r>
            <a:endParaRPr lang="en-CA" sz="1400" dirty="0"/>
          </a:p>
        </p:txBody>
      </p:sp>
      <p:pic>
        <p:nvPicPr>
          <p:cNvPr id="5" name="Content Placeholder 4" descr="roo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95936" y="476672"/>
            <a:ext cx="4389835" cy="58531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340768"/>
            <a:ext cx="3240360" cy="5001419"/>
          </a:xfrm>
        </p:spPr>
        <p:txBody>
          <a:bodyPr>
            <a:normAutofit/>
          </a:bodyPr>
          <a:lstStyle/>
          <a:p>
            <a:r>
              <a:rPr lang="en-CA" sz="1200" dirty="0" smtClean="0"/>
              <a:t>What is visible to the eye is pleasing</a:t>
            </a:r>
          </a:p>
          <a:p>
            <a:r>
              <a:rPr lang="en-CA" sz="1200" dirty="0" smtClean="0"/>
              <a:t>But the trunk and leaves are just a teasing</a:t>
            </a:r>
          </a:p>
          <a:p>
            <a:r>
              <a:rPr lang="en-CA" sz="1200" dirty="0" smtClean="0"/>
              <a:t>Of all the strength that’s down below</a:t>
            </a:r>
          </a:p>
          <a:p>
            <a:r>
              <a:rPr lang="en-CA" sz="1200" dirty="0" smtClean="0"/>
              <a:t>It’s the roots of the tree that help it grow.</a:t>
            </a:r>
          </a:p>
          <a:p>
            <a:endParaRPr lang="en-CA" sz="1200" dirty="0" smtClean="0"/>
          </a:p>
          <a:p>
            <a:r>
              <a:rPr lang="en-CA" sz="1200" dirty="0" smtClean="0"/>
              <a:t>When wind and rain begins to whip</a:t>
            </a:r>
          </a:p>
          <a:p>
            <a:r>
              <a:rPr lang="en-CA" sz="1200" dirty="0" smtClean="0"/>
              <a:t>And branches bow with steady drip;</a:t>
            </a:r>
          </a:p>
          <a:p>
            <a:r>
              <a:rPr lang="en-CA" sz="1200" dirty="0" smtClean="0"/>
              <a:t>When the soil erodes upon the hill,</a:t>
            </a:r>
          </a:p>
          <a:p>
            <a:r>
              <a:rPr lang="en-CA" sz="1200" dirty="0" smtClean="0"/>
              <a:t>The roots of the tree will hold it still.</a:t>
            </a:r>
          </a:p>
          <a:p>
            <a:endParaRPr lang="en-CA" sz="1200" dirty="0" smtClean="0"/>
          </a:p>
          <a:p>
            <a:r>
              <a:rPr lang="en-CA" sz="1200" dirty="0" smtClean="0"/>
              <a:t>To watch a child in similar fashion</a:t>
            </a:r>
          </a:p>
          <a:p>
            <a:r>
              <a:rPr lang="en-CA" sz="1200" dirty="0" smtClean="0"/>
              <a:t>Has become a type of quiet passion – </a:t>
            </a:r>
          </a:p>
          <a:p>
            <a:r>
              <a:rPr lang="en-CA" sz="1200" dirty="0" smtClean="0"/>
              <a:t>While her own beauty is refined</a:t>
            </a:r>
          </a:p>
          <a:p>
            <a:r>
              <a:rPr lang="en-CA" sz="1200" dirty="0" smtClean="0"/>
              <a:t>It’s the roots of her family there, defined.</a:t>
            </a:r>
          </a:p>
          <a:p>
            <a:endParaRPr lang="en-CA" sz="1200" dirty="0" smtClean="0"/>
          </a:p>
          <a:p>
            <a:r>
              <a:rPr lang="en-CA" sz="1200" dirty="0" smtClean="0"/>
              <a:t>When the storms of her life pass overhead</a:t>
            </a:r>
          </a:p>
          <a:p>
            <a:r>
              <a:rPr lang="en-CA" sz="1200" dirty="0" smtClean="0"/>
              <a:t>And blood and many a tear are shed,</a:t>
            </a:r>
          </a:p>
          <a:p>
            <a:r>
              <a:rPr lang="en-CA" sz="1200" dirty="0" smtClean="0"/>
              <a:t>She’ll remain strong, fixed to her place;</a:t>
            </a:r>
          </a:p>
          <a:p>
            <a:r>
              <a:rPr lang="en-CA" sz="1200" dirty="0" smtClean="0"/>
              <a:t>With the roots of her family there at the base.</a:t>
            </a:r>
          </a:p>
          <a:p>
            <a:endParaRPr lang="en-CA" sz="1200" dirty="0" smtClean="0"/>
          </a:p>
          <a:p>
            <a:endParaRPr lang="en-CA" sz="1200" dirty="0" smtClean="0"/>
          </a:p>
          <a:p>
            <a:endParaRPr lang="en-CA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944</Words>
  <Application>Microsoft Office PowerPoint</Application>
  <PresentationFormat>On-screen Show (4:3)</PresentationFormat>
  <Paragraphs>182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The Line and the Light Photos by Scott King Poetry by Becky Norman  </vt:lpstr>
      <vt:lpstr>Surface Tension</vt:lpstr>
      <vt:lpstr>Jug</vt:lpstr>
      <vt:lpstr>Precision</vt:lpstr>
      <vt:lpstr>Speared by Sun</vt:lpstr>
      <vt:lpstr>Creeping</vt:lpstr>
      <vt:lpstr>Crumpled</vt:lpstr>
      <vt:lpstr>Rocker</vt:lpstr>
      <vt:lpstr>Roots (for Maggie)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Line and the Light</dc:title>
  <dc:creator>Becky Norman</dc:creator>
  <cp:lastModifiedBy>Becky Norman</cp:lastModifiedBy>
  <cp:revision>170</cp:revision>
  <dcterms:created xsi:type="dcterms:W3CDTF">2014-03-09T15:39:58Z</dcterms:created>
  <dcterms:modified xsi:type="dcterms:W3CDTF">2014-12-04T03:31:59Z</dcterms:modified>
</cp:coreProperties>
</file>